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10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14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omments/comment13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14.xml" ContentType="application/vnd.openxmlformats-officedocument.presentationml.comments+xml"/>
  <Override PartName="/ppt/notesSlides/notesSlide18.xml" ContentType="application/vnd.openxmlformats-officedocument.presentationml.notesSlide+xml"/>
  <Override PartName="/ppt/comments/comment15.xml" ContentType="application/vnd.openxmlformats-officedocument.presentationml.comments+xml"/>
  <Override PartName="/ppt/notesSlides/notesSlide19.xml" ContentType="application/vnd.openxmlformats-officedocument.presentationml.notesSlide+xml"/>
  <Override PartName="/ppt/comments/comment1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4630400" cy="8229600"/>
  <p:notesSz cx="8229600" cy="14630400"/>
  <p:embeddedFontLst>
    <p:embeddedFont>
      <p:font typeface="DM Sans" pitchFamily="2" charset="0"/>
      <p:regular r:id="rId22"/>
      <p:bold r:id="rId23"/>
      <p:italic r:id="rId24"/>
      <p:boldItalic r:id="rId25"/>
    </p:embeddedFont>
    <p:embeddedFont>
      <p:font typeface="DM Sans Medium" pitchFamily="2" charset="0"/>
      <p:regular r:id="rId26"/>
      <p:bold r:id="rId27"/>
      <p:italic r:id="rId28"/>
      <p:boldItalic r:id="rId29"/>
    </p:embeddedFont>
    <p:embeddedFont>
      <p:font typeface="Inter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nztUdziTZp6Cp+lx9dhrph+Jjc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ONSO . SOTO URBINA" initials="" lastIdx="15" clrIdx="0"/>
  <p:cmAuthor id="1" name="FRANCISCO JAVIER LOPEZ RIQUELME" initials="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7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customschemas.google.com/relationships/presentationmetadata" Target="meta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00.910" idx="1">
    <p:pos x="6000" y="0"/>
    <p:text>FRANCISCO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T_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5:08.649" idx="9">
    <p:pos x="6000" y="0"/>
    <p:text>TOMAS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Y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5:13.534" idx="10">
    <p:pos x="6000" y="0"/>
    <p:text>TOMAS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c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5:19.471" idx="11">
    <p:pos x="6000" y="0"/>
    <p:text>TOMAS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g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1:39:36.968" idx="12">
    <p:pos x="6000" y="0"/>
    <p:text>FRANCISCO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z1iI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26:24.842" idx="13">
    <p:pos x="6000" y="0"/>
    <p:text>ALGUIEN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o"/>
      </p:ext>
    </p:extLst>
  </p:cm>
  <p:cm authorId="1" dt="2025-11-17T20:26:24.842" idx="2">
    <p:pos x="6000" y="0"/>
    <p:text>FRANCISCO HEROE</p:text>
    <p:extLst>
      <p:ext uri="{C676402C-5697-4E1C-873F-D02D1690AC5C}">
        <p15:threadingInfo xmlns:p15="http://schemas.microsoft.com/office/powerpoint/2012/main" timeZoneBias="0">
          <p15:parentCm authorId="0" idx="13"/>
        </p15:threadingInfo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Qv0U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26:28.839" idx="14">
    <p:pos x="6000" y="0"/>
    <p:text>ALGUIEN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s"/>
      </p:ext>
    </p:extLst>
  </p:cm>
  <p:cm authorId="1" dt="2025-11-17T20:26:28.839" idx="3">
    <p:pos x="6000" y="0"/>
    <p:text>FRANCISCO HEROE</p:text>
    <p:extLst>
      <p:ext uri="{C676402C-5697-4E1C-873F-D02D1690AC5C}">
        <p15:threadingInfo xmlns:p15="http://schemas.microsoft.com/office/powerpoint/2012/main" timeZoneBias="0">
          <p15:parentCm authorId="0" idx="14"/>
        </p15:threadingInfo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Qv0Y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6:02.402" idx="15">
    <p:pos x="6000" y="0"/>
    <p:text>ALGUIEN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Qv0M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07.702" idx="2">
    <p:pos x="6000" y="0"/>
    <p:text>FRANCISCO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T_4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14.051" idx="3">
    <p:pos x="6000" y="0"/>
    <p:text>FRANCISCO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T_8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19.456" idx="4">
    <p:pos x="6000" y="0"/>
    <p:text>FRANCISCO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A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31.396" idx="5">
    <p:pos x="6000" y="0"/>
    <p:text>ALONSO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E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1-19T01:01:02.442" idx="1">
    <p:pos x="6000" y="0"/>
    <p:text>ALONSO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d-J89E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47.229" idx="6">
    <p:pos x="6000" y="0"/>
    <p:text>ALONSO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M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4:55.575" idx="7">
    <p:pos x="6000" y="0"/>
    <p:text>ALONSO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Q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5-11-17T20:05:03.114" idx="8">
    <p:pos x="6000" y="0"/>
    <p:text>TOMAS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wcoOUAU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857a9d61a1_0_118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" name="Google Shape;43;g3857a9d61a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8f2a8589d1_0_31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g38f2a8589d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8f2a8589d1_0_71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g38f2a8589d1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f2a8589d1_0_83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NOMBRE TABLAS Y RELACIONES</a:t>
            </a:r>
            <a:endParaRPr/>
          </a:p>
        </p:txBody>
      </p:sp>
      <p:sp>
        <p:nvSpPr>
          <p:cNvPr id="168" name="Google Shape;168;g38f2a8589d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f2a8589d1_0_88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g38f2a8589d1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5ffb94d63_0_10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5" name="Google Shape;195;g385ffb94d6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85ffb94d63_1_3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g385ffb94d63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85ffb94d63_1_16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5" name="Google Shape;215;g385ffb94d63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5ffb94d63_1_11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6" name="Google Shape;226;g385ffb94d6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98bb0125c9_0_1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398bb0125c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8f2a8589d1_0_118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8" name="Google Shape;248;g38f2a8589d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857a9d61a1_0_172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" name="Google Shape;54;g3857a9d61a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57a9d61a1_0_112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demasiado texto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2" name="Google Shape;72;g3857a9d61a1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57a9d61a1_0_225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demasiado texto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frases conceptos</a:t>
            </a:r>
            <a:endParaRPr/>
          </a:p>
        </p:txBody>
      </p:sp>
      <p:sp>
        <p:nvSpPr>
          <p:cNvPr id="83" name="Google Shape;83;g3857a9d61a1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57a9d61a1_0_106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3857a9d61a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5a196f3d4_1_0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3a5a196f3d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9be8309bf_0_0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3a9be8309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9be8309bf_0_16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1" name="Google Shape;131;g3a9be8309b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8f2a8589d1_0_55:notes"/>
          <p:cNvSpPr txBox="1">
            <a:spLocks noGrp="1"/>
          </p:cNvSpPr>
          <p:nvPr>
            <p:ph type="body" idx="1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NOMBRAR Y PORQUÉ LA ELEGIMOS</a:t>
            </a:r>
            <a:endParaRPr/>
          </a:p>
        </p:txBody>
      </p:sp>
      <p:sp>
        <p:nvSpPr>
          <p:cNvPr id="143" name="Google Shape;143;g38f2a8589d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870" y="1097280"/>
            <a:ext cx="548670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3857a9d61a1_0_84"/>
          <p:cNvSpPr txBox="1">
            <a:spLocks noGrp="1"/>
          </p:cNvSpPr>
          <p:nvPr>
            <p:ph type="ctrTitle"/>
          </p:nvPr>
        </p:nvSpPr>
        <p:spPr>
          <a:xfrm>
            <a:off x="1828800" y="1346836"/>
            <a:ext cx="10972800" cy="28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50" rIns="109700" bIns="5485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Char char="●"/>
              <a:defRPr sz="7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3857a9d61a1_0_84"/>
          <p:cNvSpPr txBox="1"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50" rIns="109700" bIns="5485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g3857a9d61a1_0_84"/>
          <p:cNvSpPr txBox="1">
            <a:spLocks noGrp="1"/>
          </p:cNvSpPr>
          <p:nvPr>
            <p:ph type="dt" idx="10"/>
          </p:nvPr>
        </p:nvSpPr>
        <p:spPr>
          <a:xfrm>
            <a:off x="100584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50" rIns="109700" bIns="548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g3857a9d61a1_0_84"/>
          <p:cNvSpPr txBox="1">
            <a:spLocks noGrp="1"/>
          </p:cNvSpPr>
          <p:nvPr>
            <p:ph type="ftr" idx="11"/>
          </p:nvPr>
        </p:nvSpPr>
        <p:spPr>
          <a:xfrm>
            <a:off x="4846320" y="7627620"/>
            <a:ext cx="49377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50" rIns="109700" bIns="54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g3857a9d61a1_0_84"/>
          <p:cNvSpPr txBox="1">
            <a:spLocks noGrp="1"/>
          </p:cNvSpPr>
          <p:nvPr>
            <p:ph type="sldNum" idx="12"/>
          </p:nvPr>
        </p:nvSpPr>
        <p:spPr>
          <a:xfrm>
            <a:off x="10332720" y="7627620"/>
            <a:ext cx="32919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50" rIns="109700" bIns="548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9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" name="Google Shape;35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8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0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1.xml"/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comments" Target="../comments/comment1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3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4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5.xml"/><Relationship Id="rId4" Type="http://schemas.openxmlformats.org/officeDocument/2006/relationships/image" Target="../media/image2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6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comments" Target="../comments/commen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6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F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857a9d61a1_0_118"/>
          <p:cNvSpPr/>
          <p:nvPr/>
        </p:nvSpPr>
        <p:spPr>
          <a:xfrm>
            <a:off x="6280190" y="1658183"/>
            <a:ext cx="7556400" cy="21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350"/>
              <a:buFont typeface="DM Sans Medium"/>
              <a:buNone/>
            </a:pPr>
            <a:r>
              <a:rPr lang="en-US" sz="13350" b="0" i="0" u="none" strike="noStrike" cap="none">
                <a:solidFill>
                  <a:srgbClr val="FFFFFF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OptiMeal</a:t>
            </a:r>
            <a:endParaRPr sz="133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g3857a9d61a1_0_118"/>
          <p:cNvSpPr/>
          <p:nvPr/>
        </p:nvSpPr>
        <p:spPr>
          <a:xfrm>
            <a:off x="6280190" y="4124801"/>
            <a:ext cx="7556400" cy="4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Inter"/>
              <a:buNone/>
            </a:pPr>
            <a:r>
              <a:rPr lang="en-US" sz="2500" b="0" i="0" u="none" strike="noStrike" cap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Tu Asistente Nutricional Personal</a:t>
            </a:r>
            <a:endParaRPr sz="2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g3857a9d61a1_0_118" title="Gemini_Generated_Image_ejr8woejr8woejr8.png"/>
          <p:cNvPicPr preferRelativeResize="0"/>
          <p:nvPr/>
        </p:nvPicPr>
        <p:blipFill rotWithShape="1">
          <a:blip r:embed="rId3">
            <a:alphaModFix/>
          </a:blip>
          <a:srcRect l="26155" b="7815"/>
          <a:stretch/>
        </p:blipFill>
        <p:spPr>
          <a:xfrm>
            <a:off x="-9825" y="33175"/>
            <a:ext cx="5506075" cy="819642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8" name="Google Shape;48;g3857a9d61a1_0_118"/>
          <p:cNvSpPr/>
          <p:nvPr/>
        </p:nvSpPr>
        <p:spPr>
          <a:xfrm>
            <a:off x="1614175" y="119075"/>
            <a:ext cx="2166900" cy="648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g3857a9d61a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59750" y="167050"/>
            <a:ext cx="2166925" cy="5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g3857a9d61a1_0_118"/>
          <p:cNvSpPr/>
          <p:nvPr/>
        </p:nvSpPr>
        <p:spPr>
          <a:xfrm>
            <a:off x="655225" y="2518725"/>
            <a:ext cx="2259900" cy="312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g3857a9d61a1_0_118"/>
          <p:cNvSpPr/>
          <p:nvPr/>
        </p:nvSpPr>
        <p:spPr>
          <a:xfrm>
            <a:off x="683650" y="5929977"/>
            <a:ext cx="2166900" cy="648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f2a8589d1_0_31"/>
          <p:cNvSpPr/>
          <p:nvPr/>
        </p:nvSpPr>
        <p:spPr>
          <a:xfrm>
            <a:off x="5617650" y="210200"/>
            <a:ext cx="33951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 b="1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Cronograma</a:t>
            </a:r>
            <a:endParaRPr sz="355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154" name="Google Shape;154;g38f2a8589d1_0_3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g38f2a8589d1_0_31"/>
          <p:cNvGrpSpPr/>
          <p:nvPr/>
        </p:nvGrpSpPr>
        <p:grpSpPr>
          <a:xfrm>
            <a:off x="0" y="1562066"/>
            <a:ext cx="14630400" cy="6329360"/>
            <a:chOff x="0" y="1562066"/>
            <a:chExt cx="14630400" cy="6329360"/>
          </a:xfrm>
        </p:grpSpPr>
        <p:pic>
          <p:nvPicPr>
            <p:cNvPr id="156" name="Google Shape;156;g38f2a8589d1_0_31" title="CRONOGRAMA2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1562066"/>
              <a:ext cx="14630400" cy="63293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g38f2a8589d1_0_31"/>
            <p:cNvSpPr/>
            <p:nvPr/>
          </p:nvSpPr>
          <p:spPr>
            <a:xfrm rot="5400000">
              <a:off x="8476900" y="3936425"/>
              <a:ext cx="1052300" cy="1061350"/>
            </a:xfrm>
            <a:prstGeom prst="flowChartExtract">
              <a:avLst/>
            </a:prstGeom>
            <a:solidFill>
              <a:srgbClr val="C5DCFE"/>
            </a:solidFill>
            <a:ln w="9525" cap="flat" cmpd="sng">
              <a:solidFill>
                <a:srgbClr val="C5DCF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g38f2a8589d1_0_31"/>
            <p:cNvSpPr/>
            <p:nvPr/>
          </p:nvSpPr>
          <p:spPr>
            <a:xfrm rot="5400000">
              <a:off x="8476900" y="4306529"/>
              <a:ext cx="1052300" cy="1061350"/>
            </a:xfrm>
            <a:prstGeom prst="flowChartExtract">
              <a:avLst/>
            </a:prstGeom>
            <a:solidFill>
              <a:srgbClr val="C5DCFE"/>
            </a:solidFill>
            <a:ln w="9525" cap="flat" cmpd="sng">
              <a:solidFill>
                <a:srgbClr val="C5DCF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f2a8589d1_0_71"/>
          <p:cNvSpPr/>
          <p:nvPr/>
        </p:nvSpPr>
        <p:spPr>
          <a:xfrm>
            <a:off x="5809499" y="445025"/>
            <a:ext cx="30114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Arquitectura</a:t>
            </a:r>
            <a:r>
              <a:rPr lang="en-US" sz="3550" b="0" i="0" u="none" strike="noStrike" cap="non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sz="35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g38f2a8589d1_0_7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38f2a8589d1_0_71" title="optimeal_arc2.draw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31425"/>
            <a:ext cx="14325599" cy="446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f2a8589d1_0_83"/>
          <p:cNvSpPr/>
          <p:nvPr/>
        </p:nvSpPr>
        <p:spPr>
          <a:xfrm>
            <a:off x="5647575" y="3203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Modelo de </a:t>
            </a:r>
            <a:r>
              <a:rPr lang="en-US" sz="3550" b="1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</a:t>
            </a:r>
            <a:r>
              <a:rPr lang="en-US" sz="35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atos</a:t>
            </a:r>
            <a:r>
              <a:rPr lang="en-US" sz="3550" b="0" i="0" u="none" strike="noStrike" cap="non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 </a:t>
            </a:r>
            <a:endParaRPr sz="35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g38f2a8589d1_0_8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38f2a8589d1_0_83" title="DUOC_PRACTIC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6425" y="1057677"/>
            <a:ext cx="11737549" cy="687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f2a8589d1_0_88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sz="3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g38f2a8589d1_0_88"/>
          <p:cNvGrpSpPr/>
          <p:nvPr/>
        </p:nvGrpSpPr>
        <p:grpSpPr>
          <a:xfrm>
            <a:off x="1172375" y="1279838"/>
            <a:ext cx="2870100" cy="2905200"/>
            <a:chOff x="1134975" y="2662200"/>
            <a:chExt cx="2870100" cy="2905200"/>
          </a:xfrm>
        </p:grpSpPr>
        <p:sp>
          <p:nvSpPr>
            <p:cNvPr id="179" name="Google Shape;179;g38f2a8589d1_0_88"/>
            <p:cNvSpPr/>
            <p:nvPr/>
          </p:nvSpPr>
          <p:spPr>
            <a:xfrm>
              <a:off x="1134975" y="2662200"/>
              <a:ext cx="2870100" cy="2905200"/>
            </a:xfrm>
            <a:prstGeom prst="ellipse">
              <a:avLst/>
            </a:prstGeom>
            <a:solidFill>
              <a:srgbClr val="D9EAD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" name="Google Shape;180;g38f2a8589d1_0_88" title="Google-flutter-logo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159901" y="3720162"/>
              <a:ext cx="2765375" cy="7892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g38f2a8589d1_0_88"/>
          <p:cNvGrpSpPr/>
          <p:nvPr/>
        </p:nvGrpSpPr>
        <p:grpSpPr>
          <a:xfrm>
            <a:off x="6154600" y="1279838"/>
            <a:ext cx="2870100" cy="2905200"/>
            <a:chOff x="3269975" y="3998038"/>
            <a:chExt cx="2870100" cy="2905200"/>
          </a:xfrm>
        </p:grpSpPr>
        <p:sp>
          <p:nvSpPr>
            <p:cNvPr id="182" name="Google Shape;182;g38f2a8589d1_0_88"/>
            <p:cNvSpPr/>
            <p:nvPr/>
          </p:nvSpPr>
          <p:spPr>
            <a:xfrm>
              <a:off x="3269975" y="3998038"/>
              <a:ext cx="2870100" cy="2905200"/>
            </a:xfrm>
            <a:prstGeom prst="ellipse">
              <a:avLst/>
            </a:prstGeom>
            <a:solidFill>
              <a:srgbClr val="D0E0E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3" name="Google Shape;183;g38f2a8589d1_0_88" title="node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492074" y="4558876"/>
              <a:ext cx="2425901" cy="16530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4" name="Google Shape;184;g38f2a8589d1_0_88"/>
          <p:cNvGrpSpPr/>
          <p:nvPr/>
        </p:nvGrpSpPr>
        <p:grpSpPr>
          <a:xfrm>
            <a:off x="10778575" y="1279838"/>
            <a:ext cx="2870100" cy="2905200"/>
            <a:chOff x="4943050" y="5444463"/>
            <a:chExt cx="2870100" cy="2905200"/>
          </a:xfrm>
        </p:grpSpPr>
        <p:sp>
          <p:nvSpPr>
            <p:cNvPr id="185" name="Google Shape;185;g38f2a8589d1_0_88"/>
            <p:cNvSpPr/>
            <p:nvPr/>
          </p:nvSpPr>
          <p:spPr>
            <a:xfrm>
              <a:off x="4943050" y="5444463"/>
              <a:ext cx="2870100" cy="2905200"/>
            </a:xfrm>
            <a:prstGeom prst="ellipse">
              <a:avLst/>
            </a:prstGeom>
            <a:solidFill>
              <a:srgbClr val="EAD1DC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6" name="Google Shape;186;g38f2a8589d1_0_88"/>
            <p:cNvGrpSpPr/>
            <p:nvPr/>
          </p:nvGrpSpPr>
          <p:grpSpPr>
            <a:xfrm>
              <a:off x="5294593" y="5947370"/>
              <a:ext cx="2167006" cy="1899416"/>
              <a:chOff x="8269750" y="1466825"/>
              <a:chExt cx="3405101" cy="2984626"/>
            </a:xfrm>
          </p:grpSpPr>
          <p:pic>
            <p:nvPicPr>
              <p:cNvPr id="187" name="Google Shape;187;g38f2a8589d1_0_88" title="ocr.png"/>
              <p:cNvPicPr preferRelativeResize="0"/>
              <p:nvPr/>
            </p:nvPicPr>
            <p:blipFill rotWithShape="1">
              <a:blip r:embed="rId5">
                <a:alphaModFix/>
              </a:blip>
              <a:srcRect l="6325" t="17599" r="6403" b="17527"/>
              <a:stretch/>
            </p:blipFill>
            <p:spPr>
              <a:xfrm>
                <a:off x="8269750" y="1466825"/>
                <a:ext cx="3405101" cy="25312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g38f2a8589d1_0_88" title="Python-Symbol_0.png"/>
              <p:cNvPicPr preferRelativeResize="0"/>
              <p:nvPr/>
            </p:nvPicPr>
            <p:blipFill rotWithShape="1">
              <a:blip r:embed="rId6">
                <a:alphaModFix/>
              </a:blip>
              <a:srcRect l="25869" r="21206"/>
              <a:stretch/>
            </p:blipFill>
            <p:spPr>
              <a:xfrm>
                <a:off x="9350350" y="3129375"/>
                <a:ext cx="1243899" cy="132207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89" name="Google Shape;189;g38f2a8589d1_0_88"/>
          <p:cNvSpPr/>
          <p:nvPr/>
        </p:nvSpPr>
        <p:spPr>
          <a:xfrm>
            <a:off x="1067525" y="4763175"/>
            <a:ext cx="3079800" cy="290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1616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Framework principal para el desarrollo de la aplicación móvil. Permite crear una interfaz moderna y multiplataforma.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38f2a8589d1_0_88"/>
          <p:cNvSpPr/>
          <p:nvPr/>
        </p:nvSpPr>
        <p:spPr>
          <a:xfrm>
            <a:off x="10673725" y="4763175"/>
            <a:ext cx="3079800" cy="290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1616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 del modelo de reconocimiento óptico de caracteres para leer etiquetas nutricionales desde imágenes.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8f2a8589d1_0_88"/>
          <p:cNvSpPr/>
          <p:nvPr/>
        </p:nvSpPr>
        <p:spPr>
          <a:xfrm>
            <a:off x="6049750" y="4763175"/>
            <a:ext cx="3079800" cy="290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1616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Desarrollo de la API que conecta la app con la base de datos y gestiona las solicitudes del sistema.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g38f2a8589d1_0_88" title="Gemini_Generated_Image_4hy31t4hy31t4hy3-removebg-preview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5ffb94d63_0_10"/>
          <p:cNvSpPr/>
          <p:nvPr/>
        </p:nvSpPr>
        <p:spPr>
          <a:xfrm>
            <a:off x="5660050" y="332825"/>
            <a:ext cx="38592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Tecnologias</a:t>
            </a:r>
            <a:endParaRPr sz="3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385ffb94d63_0_10"/>
          <p:cNvSpPr/>
          <p:nvPr/>
        </p:nvSpPr>
        <p:spPr>
          <a:xfrm>
            <a:off x="3048050" y="1059900"/>
            <a:ext cx="2870100" cy="2905200"/>
          </a:xfrm>
          <a:prstGeom prst="ellipse">
            <a:avLst/>
          </a:prstGeom>
          <a:solidFill>
            <a:srgbClr val="CFE2F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9" name="Google Shape;199;g385ffb94d63_0_10"/>
          <p:cNvGrpSpPr/>
          <p:nvPr/>
        </p:nvGrpSpPr>
        <p:grpSpPr>
          <a:xfrm>
            <a:off x="3433850" y="1392025"/>
            <a:ext cx="2098498" cy="1999600"/>
            <a:chOff x="1538550" y="1404475"/>
            <a:chExt cx="2098498" cy="1999600"/>
          </a:xfrm>
        </p:grpSpPr>
        <p:pic>
          <p:nvPicPr>
            <p:cNvPr id="200" name="Google Shape;200;g385ffb94d63_0_10" title="68d2b618998b907a5c5bddf8_68ce86eccf3842139fe4d2a9_68bdc660006d8cbc9cbcde1b_68949bb09386c1399580de96_66a47686d17c50595ab25075_AD_4nXef8kg1j8Ne3QwQ5VMAVaubMxxFEPvv4gFeYFtVv3S9OQtr9DUgSicnoU2ONDCCwi0wdX7z9So0gE1lLnsvAfzDtGfXYLhsJ.png"/>
            <p:cNvPicPr preferRelativeResize="0"/>
            <p:nvPr/>
          </p:nvPicPr>
          <p:blipFill rotWithShape="1">
            <a:blip r:embed="rId3">
              <a:alphaModFix/>
            </a:blip>
            <a:srcRect l="7083" t="8115" r="4246" b="3175"/>
            <a:stretch/>
          </p:blipFill>
          <p:spPr>
            <a:xfrm>
              <a:off x="1538550" y="1404475"/>
              <a:ext cx="1995074" cy="1999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g385ffb94d63_0_10" title="1_pnSzmFJRCJztS7tkSJXYuQ-removebg-preview.png"/>
            <p:cNvPicPr preferRelativeResize="0"/>
            <p:nvPr/>
          </p:nvPicPr>
          <p:blipFill rotWithShape="1">
            <a:blip r:embed="rId4">
              <a:alphaModFix/>
            </a:blip>
            <a:srcRect r="74695"/>
            <a:stretch/>
          </p:blipFill>
          <p:spPr>
            <a:xfrm>
              <a:off x="2984973" y="2346850"/>
              <a:ext cx="652075" cy="620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2" name="Google Shape;202;g385ffb94d63_0_10"/>
          <p:cNvSpPr/>
          <p:nvPr/>
        </p:nvSpPr>
        <p:spPr>
          <a:xfrm>
            <a:off x="8200525" y="1059900"/>
            <a:ext cx="2870100" cy="2905200"/>
          </a:xfrm>
          <a:prstGeom prst="ellipse">
            <a:avLst/>
          </a:prstGeom>
          <a:solidFill>
            <a:srgbClr val="CFE2F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g385ffb94d63_0_10" title="Google-Cloud-Platform-GCP-Logo.png"/>
          <p:cNvPicPr preferRelativeResize="0"/>
          <p:nvPr/>
        </p:nvPicPr>
        <p:blipFill rotWithShape="1">
          <a:blip r:embed="rId5">
            <a:alphaModFix/>
          </a:blip>
          <a:srcRect l="7961" t="11663" r="7044" b="7895"/>
          <a:stretch/>
        </p:blipFill>
        <p:spPr>
          <a:xfrm>
            <a:off x="8385100" y="1639375"/>
            <a:ext cx="2500950" cy="146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385ffb94d63_0_10"/>
          <p:cNvSpPr/>
          <p:nvPr/>
        </p:nvSpPr>
        <p:spPr>
          <a:xfrm>
            <a:off x="2838350" y="4750725"/>
            <a:ext cx="3079800" cy="290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relacional usada para almacenar información de usuarios.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385ffb94d63_0_10"/>
          <p:cNvSpPr/>
          <p:nvPr/>
        </p:nvSpPr>
        <p:spPr>
          <a:xfrm>
            <a:off x="8095675" y="4750725"/>
            <a:ext cx="3079800" cy="2905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Entorno en la nube utilizado para desplegar y mantener los servicios del proyecto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6" name="Google Shape;206;g385ffb94d63_0_10" title="Gemini_Generated_Image_4hy31t4hy31t4hy3-removebg-preview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85ffb94d63_1_3"/>
          <p:cNvSpPr/>
          <p:nvPr/>
        </p:nvSpPr>
        <p:spPr>
          <a:xfrm>
            <a:off x="2568600" y="3242950"/>
            <a:ext cx="10436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>
                <a:solidFill>
                  <a:schemeClr val="dk1"/>
                </a:solidFill>
              </a:rPr>
              <a:t>VIDEO DEMOSTRACIÓN</a:t>
            </a:r>
            <a:endParaRPr sz="3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endParaRPr sz="3550" b="0" i="0" u="none" strike="noStrike" cap="non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2" name="Google Shape;212;g385ffb94d63_1_3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5ffb94d63_1_16"/>
          <p:cNvSpPr/>
          <p:nvPr/>
        </p:nvSpPr>
        <p:spPr>
          <a:xfrm>
            <a:off x="6667498" y="1078000"/>
            <a:ext cx="7473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3600" b="1">
                <a:solidFill>
                  <a:schemeClr val="dk1"/>
                </a:solidFill>
              </a:rPr>
              <a:t>esultados</a:t>
            </a:r>
            <a:endParaRPr sz="3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endParaRPr sz="3550" b="0" i="0" u="none" strike="noStrike" cap="non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18" name="Google Shape;218;g385ffb94d63_1_16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g385ffb94d63_1_16" title="Gemini_Generated_Image_r0q3sqr0q3sqr0q3.png"/>
          <p:cNvPicPr preferRelativeResize="0"/>
          <p:nvPr/>
        </p:nvPicPr>
        <p:blipFill rotWithShape="1">
          <a:blip r:embed="rId4">
            <a:alphaModFix/>
          </a:blip>
          <a:srcRect t="5318" b="10527"/>
          <a:stretch/>
        </p:blipFill>
        <p:spPr>
          <a:xfrm>
            <a:off x="0" y="0"/>
            <a:ext cx="6519433" cy="822959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20" name="Google Shape;220;g385ffb94d63_1_16"/>
          <p:cNvGrpSpPr/>
          <p:nvPr/>
        </p:nvGrpSpPr>
        <p:grpSpPr>
          <a:xfrm>
            <a:off x="7008010" y="2067181"/>
            <a:ext cx="7132486" cy="5058832"/>
            <a:chOff x="6329739" y="1864085"/>
            <a:chExt cx="7556400" cy="5359500"/>
          </a:xfrm>
        </p:grpSpPr>
        <p:sp>
          <p:nvSpPr>
            <p:cNvPr id="221" name="Google Shape;221;g385ffb94d63_1_1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287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385ffb94d63_1_1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rgbClr val="28282F"/>
            </a:solidFill>
            <a:ln>
              <a:noFill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3" name="Google Shape;223;g385ffb94d63_1_16"/>
          <p:cNvSpPr txBox="1"/>
          <p:nvPr/>
        </p:nvSpPr>
        <p:spPr>
          <a:xfrm>
            <a:off x="7423800" y="3042300"/>
            <a:ext cx="6716700" cy="28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Catálogo real cargado</a:t>
            </a:r>
            <a:endParaRPr sz="22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Implementar OCR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Adopción de tecnologías nuevas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Trabajo colaborativo con reparto de tareas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85ffb94d63_1_1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3600" b="1">
                <a:solidFill>
                  <a:schemeClr val="dk1"/>
                </a:solidFill>
              </a:rPr>
              <a:t>bstaculos</a:t>
            </a:r>
            <a:endParaRPr sz="3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endParaRPr sz="3550" b="0" i="0" u="none" strike="noStrike" cap="non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pic>
        <p:nvPicPr>
          <p:cNvPr id="229" name="Google Shape;229;g385ffb94d63_1_11" title="problema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6409125" cy="82296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30" name="Google Shape;230;g385ffb94d63_1_11"/>
          <p:cNvGrpSpPr/>
          <p:nvPr/>
        </p:nvGrpSpPr>
        <p:grpSpPr>
          <a:xfrm>
            <a:off x="7180285" y="2067181"/>
            <a:ext cx="7132486" cy="5058832"/>
            <a:chOff x="6329739" y="1864085"/>
            <a:chExt cx="7556400" cy="5359500"/>
          </a:xfrm>
        </p:grpSpPr>
        <p:sp>
          <p:nvSpPr>
            <p:cNvPr id="231" name="Google Shape;231;g385ffb94d63_1_11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287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385ffb94d63_1_11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rgbClr val="28282F"/>
            </a:solidFill>
            <a:ln>
              <a:noFill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3" name="Google Shape;233;g385ffb94d63_1_11"/>
          <p:cNvSpPr txBox="1"/>
          <p:nvPr/>
        </p:nvSpPr>
        <p:spPr>
          <a:xfrm>
            <a:off x="7423875" y="2231950"/>
            <a:ext cx="6888900" cy="45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Reconocimiento de texto (OCR) impreciso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Lectura de las unidades de medidas en porciones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Falta de una base de datos pública con productos</a:t>
            </a:r>
            <a:endParaRPr sz="2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Despliegue en GCP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Modelo OCR pesado para ocuparlo en cliente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385ffb94d63_1_11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g398bb0125c9_0_1"/>
          <p:cNvGrpSpPr/>
          <p:nvPr/>
        </p:nvGrpSpPr>
        <p:grpSpPr>
          <a:xfrm>
            <a:off x="7143234" y="2008064"/>
            <a:ext cx="7132486" cy="4758164"/>
            <a:chOff x="6329739" y="1864085"/>
            <a:chExt cx="7556400" cy="5359500"/>
          </a:xfrm>
        </p:grpSpPr>
        <p:sp>
          <p:nvSpPr>
            <p:cNvPr id="240" name="Google Shape;240;g398bb0125c9_0_1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287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398bb0125c9_0_1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rgbClr val="28282F"/>
            </a:solidFill>
            <a:ln>
              <a:noFill/>
            </a:ln>
          </p:spPr>
          <p:txBody>
            <a:bodyPr spcFirstLastPara="1" wrap="square" lIns="86300" tIns="86300" rIns="86300" bIns="863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21"/>
                <a:buFont typeface="Arial"/>
                <a:buNone/>
              </a:pPr>
              <a:endParaRPr sz="1321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g398bb0125c9_0_1"/>
          <p:cNvSpPr/>
          <p:nvPr/>
        </p:nvSpPr>
        <p:spPr>
          <a:xfrm>
            <a:off x="6508825" y="1048400"/>
            <a:ext cx="79524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>
                <a:solidFill>
                  <a:schemeClr val="dk1"/>
                </a:solidFill>
              </a:rPr>
              <a:t>Proyecciones</a:t>
            </a:r>
            <a:endParaRPr sz="3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endParaRPr sz="3550" b="0" i="0" u="none" strike="noStrike" cap="none">
              <a:solidFill>
                <a:schemeClr val="dk1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243" name="Google Shape;243;g398bb0125c9_0_1"/>
          <p:cNvSpPr txBox="1"/>
          <p:nvPr/>
        </p:nvSpPr>
        <p:spPr>
          <a:xfrm>
            <a:off x="7423875" y="2535575"/>
            <a:ext cx="6571200" cy="3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Escaneo integral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Lectura de ingredientes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Ampliación del catálogo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Integraciones externas</a:t>
            </a:r>
            <a:endParaRPr sz="2200" b="1">
              <a:solidFill>
                <a:schemeClr val="dk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●"/>
            </a:pPr>
            <a:r>
              <a:rPr lang="en-US" sz="2200" b="1">
                <a:solidFill>
                  <a:schemeClr val="dk1"/>
                </a:solidFill>
              </a:rPr>
              <a:t>Campañas con empresas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g398bb0125c9_0_1" title="Gemini_Generated_Image_4hy31t4hy31t4hy3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398bb0125c9_0_1" title="PROYECCIONES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5487"/>
            <a:ext cx="6864987" cy="8260577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f2a8589d1_0_118"/>
          <p:cNvSpPr/>
          <p:nvPr/>
        </p:nvSpPr>
        <p:spPr>
          <a:xfrm>
            <a:off x="6280200" y="3831300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455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Preguntas de la </a:t>
            </a:r>
            <a:r>
              <a:rPr lang="en-US" sz="455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</a:t>
            </a:r>
            <a:r>
              <a:rPr lang="en-US" sz="455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omisión</a:t>
            </a:r>
            <a:endParaRPr sz="455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51" name="Google Shape;251;g38f2a8589d1_0_118" title="lss.png"/>
          <p:cNvPicPr preferRelativeResize="0"/>
          <p:nvPr/>
        </p:nvPicPr>
        <p:blipFill rotWithShape="1">
          <a:blip r:embed="rId3">
            <a:alphaModFix/>
          </a:blip>
          <a:srcRect b="9395"/>
          <a:stretch/>
        </p:blipFill>
        <p:spPr>
          <a:xfrm>
            <a:off x="0" y="0"/>
            <a:ext cx="6055400" cy="8229599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2" name="Google Shape;252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03213" y="6486789"/>
            <a:ext cx="1448975" cy="43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g38f2a8589d1_0_118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857a9d61a1_0_172"/>
          <p:cNvSpPr/>
          <p:nvPr/>
        </p:nvSpPr>
        <p:spPr>
          <a:xfrm>
            <a:off x="564475" y="6263997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lang="en-US" sz="20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Tomás Encina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g3857a9d61a1_0_172"/>
          <p:cNvSpPr/>
          <p:nvPr/>
        </p:nvSpPr>
        <p:spPr>
          <a:xfrm>
            <a:off x="564475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Desarrollador de soluciones informáticas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g3857a9d61a1_0_172"/>
          <p:cNvSpPr/>
          <p:nvPr/>
        </p:nvSpPr>
        <p:spPr>
          <a:xfrm>
            <a:off x="564475" y="7455309"/>
            <a:ext cx="4191900" cy="10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Programador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g3857a9d61a1_0_172"/>
          <p:cNvSpPr/>
          <p:nvPr/>
        </p:nvSpPr>
        <p:spPr>
          <a:xfrm>
            <a:off x="5157300" y="6264000"/>
            <a:ext cx="4024500" cy="2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lang="en-US" sz="20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Francisco López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857a9d61a1_0_172"/>
          <p:cNvSpPr/>
          <p:nvPr/>
        </p:nvSpPr>
        <p:spPr>
          <a:xfrm>
            <a:off x="5157311" y="6677144"/>
            <a:ext cx="4191900" cy="2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Analista de requerimientos y arquitectura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857a9d61a1_0_172"/>
          <p:cNvSpPr/>
          <p:nvPr/>
        </p:nvSpPr>
        <p:spPr>
          <a:xfrm>
            <a:off x="5157324" y="7455309"/>
            <a:ext cx="41919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Líder de análisis y diseño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857a9d61a1_0_172"/>
          <p:cNvSpPr/>
          <p:nvPr/>
        </p:nvSpPr>
        <p:spPr>
          <a:xfrm>
            <a:off x="9750122" y="6263993"/>
            <a:ext cx="20160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DM Sans Medium"/>
              <a:buNone/>
            </a:pPr>
            <a:r>
              <a:rPr lang="en-US" sz="200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Alonso Soto</a:t>
            </a:r>
            <a:endParaRPr sz="20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3857a9d61a1_0_172"/>
          <p:cNvSpPr/>
          <p:nvPr/>
        </p:nvSpPr>
        <p:spPr>
          <a:xfrm>
            <a:off x="9750122" y="6615552"/>
            <a:ext cx="4330800" cy="2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Rol en el proyecto: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Coordinador de pruebas y gestión del proyecto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3857a9d61a1_0_172"/>
          <p:cNvSpPr/>
          <p:nvPr/>
        </p:nvSpPr>
        <p:spPr>
          <a:xfrm>
            <a:off x="9750172" y="7455280"/>
            <a:ext cx="43308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lang="en-US" sz="1500" b="1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Cargo:</a:t>
            </a:r>
            <a:r>
              <a:rPr lang="en-US" sz="1500" b="0" i="0" u="none" strike="noStrike" cap="non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Lider de pruebas y coordinación</a:t>
            </a:r>
            <a:endParaRPr sz="1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3857a9d61a1_0_172"/>
          <p:cNvSpPr/>
          <p:nvPr/>
        </p:nvSpPr>
        <p:spPr>
          <a:xfrm>
            <a:off x="5741100" y="569425"/>
            <a:ext cx="3148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9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50"/>
              <a:buFont typeface="DM Sans Medium"/>
              <a:buNone/>
            </a:pPr>
            <a:r>
              <a:rPr lang="en-US" sz="31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Nuestro Equipo</a:t>
            </a:r>
            <a:endParaRPr sz="3150" b="1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66" name="Google Shape;66;g3857a9d61a1_0_172"/>
          <p:cNvPicPr preferRelativeResize="0"/>
          <p:nvPr/>
        </p:nvPicPr>
        <p:blipFill rotWithShape="1">
          <a:blip r:embed="rId3">
            <a:alphaModFix/>
          </a:blip>
          <a:srcRect l="26783" r="22536"/>
          <a:stretch/>
        </p:blipFill>
        <p:spPr>
          <a:xfrm>
            <a:off x="5127363" y="1703025"/>
            <a:ext cx="4375674" cy="445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g3857a9d61a1_0_17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80675" y="1703025"/>
            <a:ext cx="4330800" cy="445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g3857a9d61a1_0_17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95025" y="1694550"/>
            <a:ext cx="4375671" cy="445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g3857a9d61a1_0_172" title="Gemini_Generated_Image_4hy31t4hy31t4hy3-removebg-preview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57a9d61a1_0_112"/>
          <p:cNvSpPr/>
          <p:nvPr/>
        </p:nvSpPr>
        <p:spPr>
          <a:xfrm>
            <a:off x="7510590" y="933439"/>
            <a:ext cx="75564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5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Descripción del Proyecto</a:t>
            </a:r>
            <a:endParaRPr sz="355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857a9d61a1_0_112"/>
          <p:cNvSpPr/>
          <p:nvPr/>
        </p:nvSpPr>
        <p:spPr>
          <a:xfrm>
            <a:off x="6756450" y="2199110"/>
            <a:ext cx="7556400" cy="5359500"/>
          </a:xfrm>
          <a:prstGeom prst="roundRect">
            <a:avLst>
              <a:gd name="adj" fmla="val 1346"/>
            </a:avLst>
          </a:prstGeom>
          <a:solidFill>
            <a:srgbClr val="F9F8F5"/>
          </a:solidFill>
          <a:ln w="30475" cap="flat" cmpd="sng">
            <a:solidFill>
              <a:srgbClr val="D3D1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3857a9d61a1_0_112"/>
          <p:cNvSpPr/>
          <p:nvPr/>
        </p:nvSpPr>
        <p:spPr>
          <a:xfrm>
            <a:off x="6756450" y="2199110"/>
            <a:ext cx="121800" cy="5359500"/>
          </a:xfrm>
          <a:prstGeom prst="roundRect">
            <a:avLst>
              <a:gd name="adj" fmla="val 27907"/>
            </a:avLst>
          </a:prstGeom>
          <a:solidFill>
            <a:srgbClr val="2828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3857a9d61a1_0_112"/>
          <p:cNvSpPr/>
          <p:nvPr/>
        </p:nvSpPr>
        <p:spPr>
          <a:xfrm>
            <a:off x="8926302" y="2429900"/>
            <a:ext cx="31536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650"/>
              <a:buFont typeface="DM Sans Medium"/>
              <a:buNone/>
            </a:pPr>
            <a:r>
              <a:rPr lang="en-US" sz="26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Situación </a:t>
            </a:r>
            <a:r>
              <a:rPr lang="en-US" sz="2650" b="1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</a:t>
            </a:r>
            <a:r>
              <a:rPr lang="en-US" sz="2650" b="1" i="0" u="none" strike="noStrike" cap="non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ctual</a:t>
            </a:r>
            <a:endParaRPr sz="2650" b="1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78" name="Google Shape;78;g3857a9d61a1_0_112"/>
          <p:cNvSpPr/>
          <p:nvPr/>
        </p:nvSpPr>
        <p:spPr>
          <a:xfrm>
            <a:off x="6998250" y="3108275"/>
            <a:ext cx="7072800" cy="39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810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lang="en-US" sz="2400" b="1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Etiquetas complejas: 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Información nutricional difícil de interpretar.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810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400"/>
              <a:buFont typeface="Inter"/>
              <a:buChar char="●"/>
            </a:pPr>
            <a:r>
              <a:rPr lang="en-US" sz="2400" b="1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Comparación lenta: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Elegir entre productos similares exige tiempo y paciencia.</a:t>
            </a:r>
            <a:endParaRPr sz="24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marR="0" lvl="0" indent="-3556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00"/>
              <a:buFont typeface="Inter"/>
              <a:buChar char="●"/>
            </a:pPr>
            <a:r>
              <a:rPr lang="en-US" sz="2400" b="1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Desición sesgada:</a:t>
            </a:r>
            <a:r>
              <a:rPr lang="en-US" sz="24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Se compra por precio/promo/envase, no por valor nutricional.</a:t>
            </a:r>
            <a:r>
              <a:rPr lang="en-US" sz="2000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2000">
              <a:solidFill>
                <a:srgbClr val="16161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9" name="Google Shape;79;g3857a9d61a1_0_112" title="Gemini_Generated_Image_ev5je1ev5je1ev5j.png"/>
          <p:cNvPicPr preferRelativeResize="0"/>
          <p:nvPr/>
        </p:nvPicPr>
        <p:blipFill rotWithShape="1">
          <a:blip r:embed="rId3">
            <a:alphaModFix/>
          </a:blip>
          <a:srcRect l="7714" r="3914"/>
          <a:stretch/>
        </p:blipFill>
        <p:spPr>
          <a:xfrm>
            <a:off x="0" y="0"/>
            <a:ext cx="6140701" cy="8229599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80" name="Google Shape;80;g3857a9d61a1_0_112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57a9d61a1_0_225"/>
          <p:cNvSpPr/>
          <p:nvPr/>
        </p:nvSpPr>
        <p:spPr>
          <a:xfrm>
            <a:off x="7976576" y="1034375"/>
            <a:ext cx="52650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 Medium"/>
              <a:buNone/>
            </a:pPr>
            <a:r>
              <a:rPr lang="en-US" sz="3600" b="1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Propuesta de Solución</a:t>
            </a:r>
            <a:endParaRPr sz="3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857a9d61a1_0_225"/>
          <p:cNvSpPr/>
          <p:nvPr/>
        </p:nvSpPr>
        <p:spPr>
          <a:xfrm>
            <a:off x="6830864" y="2168385"/>
            <a:ext cx="7556400" cy="5359500"/>
          </a:xfrm>
          <a:prstGeom prst="roundRect">
            <a:avLst>
              <a:gd name="adj" fmla="val 1346"/>
            </a:avLst>
          </a:prstGeom>
          <a:solidFill>
            <a:srgbClr val="F9F8F5"/>
          </a:solidFill>
          <a:ln w="30475" cap="flat" cmpd="sng">
            <a:solidFill>
              <a:srgbClr val="D3D1C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857a9d61a1_0_225"/>
          <p:cNvSpPr/>
          <p:nvPr/>
        </p:nvSpPr>
        <p:spPr>
          <a:xfrm>
            <a:off x="6830864" y="2168385"/>
            <a:ext cx="121800" cy="5359500"/>
          </a:xfrm>
          <a:prstGeom prst="roundRect">
            <a:avLst>
              <a:gd name="adj" fmla="val 27907"/>
            </a:avLst>
          </a:prstGeom>
          <a:solidFill>
            <a:srgbClr val="2828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857a9d61a1_0_225"/>
          <p:cNvSpPr/>
          <p:nvPr/>
        </p:nvSpPr>
        <p:spPr>
          <a:xfrm>
            <a:off x="7072675" y="3107675"/>
            <a:ext cx="7072800" cy="34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191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400" b="1" dirty="0" err="1"/>
              <a:t>Escanear</a:t>
            </a:r>
            <a:r>
              <a:rPr lang="en-US" sz="2400" b="1" dirty="0"/>
              <a:t> </a:t>
            </a:r>
            <a:r>
              <a:rPr lang="en-US" sz="2400" dirty="0" err="1"/>
              <a:t>etiquetas</a:t>
            </a:r>
            <a:r>
              <a:rPr lang="en-US" sz="2400" dirty="0"/>
              <a:t> con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celular</a:t>
            </a:r>
            <a:r>
              <a:rPr lang="en-US" sz="2400" dirty="0"/>
              <a:t> (OCR)</a:t>
            </a:r>
            <a:endParaRPr sz="2400" dirty="0"/>
          </a:p>
          <a:p>
            <a:pPr marL="8001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400" dirty="0"/>
          </a:p>
          <a:p>
            <a:pPr marL="4191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400" b="1" dirty="0" err="1"/>
              <a:t>Interpretar</a:t>
            </a:r>
            <a:r>
              <a:rPr lang="en-US" sz="2400" b="1" dirty="0"/>
              <a:t> </a:t>
            </a:r>
            <a:r>
              <a:rPr lang="en-US" sz="2400" dirty="0"/>
              <a:t>al </a:t>
            </a:r>
            <a:r>
              <a:rPr lang="en-US" sz="2400" dirty="0" err="1"/>
              <a:t>instante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datos</a:t>
            </a:r>
            <a:r>
              <a:rPr lang="en-US" sz="2400" dirty="0"/>
              <a:t> </a:t>
            </a:r>
            <a:r>
              <a:rPr lang="en-US" sz="2400" dirty="0" err="1"/>
              <a:t>nutricionales</a:t>
            </a:r>
            <a:endParaRPr sz="2400" dirty="0"/>
          </a:p>
          <a:p>
            <a:pPr marL="8001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400" dirty="0"/>
          </a:p>
          <a:p>
            <a:pPr marL="4191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400" b="1" dirty="0" err="1"/>
              <a:t>Rankear</a:t>
            </a:r>
            <a:r>
              <a:rPr lang="en-US" sz="2400" b="1" dirty="0"/>
              <a:t> </a:t>
            </a:r>
            <a:r>
              <a:rPr lang="en-US" sz="2400" dirty="0" err="1"/>
              <a:t>alternativas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categoría</a:t>
            </a:r>
            <a:r>
              <a:rPr lang="en-US" sz="2400" dirty="0"/>
              <a:t> para </a:t>
            </a:r>
            <a:r>
              <a:rPr lang="en-US" sz="2400" dirty="0" err="1"/>
              <a:t>decidir</a:t>
            </a:r>
            <a:r>
              <a:rPr lang="en-US" sz="2400" dirty="0"/>
              <a:t> </a:t>
            </a:r>
            <a:r>
              <a:rPr lang="en-US" sz="2400" dirty="0" err="1"/>
              <a:t>rápido</a:t>
            </a:r>
            <a:r>
              <a:rPr lang="en-US" sz="2400" dirty="0"/>
              <a:t> y </a:t>
            </a:r>
            <a:r>
              <a:rPr lang="en-US" sz="2400" dirty="0" err="1"/>
              <a:t>saludable</a:t>
            </a:r>
            <a:r>
              <a:rPr lang="en-US" sz="2400" dirty="0"/>
              <a:t>.</a:t>
            </a:r>
            <a:endParaRPr sz="2400" dirty="0"/>
          </a:p>
        </p:txBody>
      </p:sp>
      <p:grpSp>
        <p:nvGrpSpPr>
          <p:cNvPr id="89" name="Google Shape;89;g3857a9d61a1_0_225"/>
          <p:cNvGrpSpPr/>
          <p:nvPr/>
        </p:nvGrpSpPr>
        <p:grpSpPr>
          <a:xfrm>
            <a:off x="-34425" y="0"/>
            <a:ext cx="6140417" cy="8229599"/>
            <a:chOff x="0" y="0"/>
            <a:chExt cx="5868136" cy="8229599"/>
          </a:xfrm>
        </p:grpSpPr>
        <p:pic>
          <p:nvPicPr>
            <p:cNvPr id="90" name="Google Shape;90;g3857a9d61a1_0_225" title="Gemini_Generated_Image_xv6fwexv6fwexv6f.png"/>
            <p:cNvPicPr preferRelativeResize="0"/>
            <p:nvPr/>
          </p:nvPicPr>
          <p:blipFill rotWithShape="1">
            <a:blip r:embed="rId3">
              <a:alphaModFix/>
            </a:blip>
            <a:srcRect b="6507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w="19050" cap="flat" cmpd="sng">
              <a:solidFill>
                <a:srgbClr val="CDCDCE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91" name="Google Shape;91;g3857a9d61a1_0_225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w="19050" cap="flat" cmpd="sng">
              <a:solidFill>
                <a:srgbClr val="CFCEC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2" name="Google Shape;92;g3857a9d61a1_0_225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857a9d61a1_0_10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lang="en-US" sz="3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3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sz="3600" b="1" i="0" u="none" strike="noStrike" cap="none">
              <a:solidFill>
                <a:schemeClr val="dk1"/>
              </a:solidFill>
            </a:endParaRPr>
          </a:p>
        </p:txBody>
      </p:sp>
      <p:grpSp>
        <p:nvGrpSpPr>
          <p:cNvPr id="98" name="Google Shape;98;g3857a9d61a1_0_106"/>
          <p:cNvGrpSpPr/>
          <p:nvPr/>
        </p:nvGrpSpPr>
        <p:grpSpPr>
          <a:xfrm>
            <a:off x="6249135" y="1508450"/>
            <a:ext cx="7556400" cy="5359500"/>
            <a:chOff x="6329739" y="1864085"/>
            <a:chExt cx="7556400" cy="5359500"/>
          </a:xfrm>
        </p:grpSpPr>
        <p:sp>
          <p:nvSpPr>
            <p:cNvPr id="99" name="Google Shape;99;g3857a9d61a1_0_10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304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3857a9d61a1_0_10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rgbClr val="282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3857a9d61a1_0_106"/>
            <p:cNvSpPr/>
            <p:nvPr/>
          </p:nvSpPr>
          <p:spPr>
            <a:xfrm>
              <a:off x="8350560" y="2011409"/>
              <a:ext cx="34023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452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650"/>
                <a:buFont typeface="DM Sans Medium"/>
                <a:buNone/>
              </a:pPr>
              <a:r>
                <a:rPr lang="en-US" sz="2650" b="0" i="0" u="none" strike="noStrike" cap="none">
                  <a:solidFill>
                    <a:schemeClr val="dk1"/>
                  </a:solidFill>
                  <a:latin typeface="DM Sans Medium"/>
                  <a:ea typeface="DM Sans Medium"/>
                  <a:cs typeface="DM Sans Medium"/>
                  <a:sym typeface="DM Sans Medium"/>
                </a:rPr>
                <a:t>Objetivo General</a:t>
              </a:r>
              <a:endParaRPr sz="26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3857a9d61a1_0_106"/>
            <p:cNvSpPr/>
            <p:nvPr/>
          </p:nvSpPr>
          <p:spPr>
            <a:xfrm>
              <a:off x="6445100" y="2436788"/>
              <a:ext cx="7325700" cy="475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419100" lvl="0" indent="-342900" algn="l" rtl="0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 panose="020B0604020202020204" pitchFamily="34" charset="0"/>
                <a:buChar char="•"/>
              </a:pPr>
              <a:r>
                <a:rPr lang="en-US" sz="2400" b="1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Facilitar</a:t>
              </a:r>
              <a:r>
                <a:rPr lang="en-US" sz="2400" b="1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la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comprensión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de la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información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nutricional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de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productos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sz="24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419100" lvl="0" indent="-342900" algn="l" rtl="0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 panose="020B0604020202020204" pitchFamily="34" charset="0"/>
                <a:buChar char="•"/>
              </a:pPr>
              <a:r>
                <a:rPr lang="en-US" sz="2400" b="1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Permitir</a:t>
              </a:r>
              <a:r>
                <a:rPr lang="en-US" sz="2400" b="1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comparar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alternativas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de forma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rápida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y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sencilla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sz="24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419100" marR="0" lvl="0" indent="-342900" algn="l" rtl="0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 panose="020B0604020202020204" pitchFamily="34" charset="0"/>
                <a:buChar char="•"/>
              </a:pPr>
              <a:r>
                <a:rPr lang="en-US" sz="2400" b="1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Promover</a:t>
              </a:r>
              <a:r>
                <a:rPr lang="en-US" sz="2400" b="1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decisiones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de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compra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más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saludables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basadas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en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el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valor </a:t>
              </a:r>
              <a:r>
                <a:rPr lang="en-US" sz="2400" dirty="0" err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nutricional</a:t>
              </a:r>
              <a:r>
                <a:rPr lang="en-US" sz="24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.</a:t>
              </a:r>
              <a:endParaRPr sz="2400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marR="0" lvl="0" indent="0" algn="l" rtl="0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CCCCCC"/>
                </a:buClr>
                <a:buSzPts val="1750"/>
                <a:buFont typeface="Inter"/>
                <a:buNone/>
              </a:pPr>
              <a:endParaRPr sz="1750" b="0" i="0" u="none" strike="noStrike" cap="none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3" name="Google Shape;103;g3857a9d61a1_0_106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04" name="Google Shape;104;g3857a9d61a1_0_106" title="Gemini_Generated_Image_xv6fwexv6fwexv6f.png"/>
            <p:cNvPicPr preferRelativeResize="0"/>
            <p:nvPr/>
          </p:nvPicPr>
          <p:blipFill rotWithShape="1">
            <a:blip r:embed="rId3">
              <a:alphaModFix/>
            </a:blip>
            <a:srcRect b="6507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w="19050" cap="flat" cmpd="sng">
              <a:solidFill>
                <a:srgbClr val="CDCDCE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05" name="Google Shape;105;g3857a9d61a1_0_106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w="19050" cap="flat" cmpd="sng">
              <a:solidFill>
                <a:srgbClr val="CFCEC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6" name="Google Shape;106;g3857a9d61a1_0_10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5a196f3d4_1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Nuestros </a:t>
            </a:r>
            <a:r>
              <a:rPr lang="en-US" sz="3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36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bjetivos con OptiMeal</a:t>
            </a:r>
            <a:endParaRPr sz="3600" b="1" i="0" u="none" strike="noStrike" cap="none">
              <a:solidFill>
                <a:schemeClr val="dk1"/>
              </a:solidFill>
            </a:endParaRPr>
          </a:p>
        </p:txBody>
      </p:sp>
      <p:grpSp>
        <p:nvGrpSpPr>
          <p:cNvPr id="112" name="Google Shape;112;g3a5a196f3d4_1_0"/>
          <p:cNvGrpSpPr/>
          <p:nvPr/>
        </p:nvGrpSpPr>
        <p:grpSpPr>
          <a:xfrm>
            <a:off x="-34425" y="0"/>
            <a:ext cx="6146872" cy="8229599"/>
            <a:chOff x="0" y="0"/>
            <a:chExt cx="5868136" cy="8229599"/>
          </a:xfrm>
        </p:grpSpPr>
        <p:pic>
          <p:nvPicPr>
            <p:cNvPr id="113" name="Google Shape;113;g3a5a196f3d4_1_0" title="Gemini_Generated_Image_xv6fwexv6fwexv6f.png"/>
            <p:cNvPicPr preferRelativeResize="0"/>
            <p:nvPr/>
          </p:nvPicPr>
          <p:blipFill rotWithShape="1">
            <a:blip r:embed="rId3">
              <a:alphaModFix/>
            </a:blip>
            <a:srcRect b="6507"/>
            <a:stretch/>
          </p:blipFill>
          <p:spPr>
            <a:xfrm>
              <a:off x="0" y="0"/>
              <a:ext cx="5868136" cy="8229599"/>
            </a:xfrm>
            <a:prstGeom prst="rect">
              <a:avLst/>
            </a:prstGeom>
            <a:noFill/>
            <a:ln w="19050" cap="flat" cmpd="sng">
              <a:solidFill>
                <a:srgbClr val="CDCDCE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14" name="Google Shape;114;g3a5a196f3d4_1_0"/>
            <p:cNvSpPr/>
            <p:nvPr/>
          </p:nvSpPr>
          <p:spPr>
            <a:xfrm>
              <a:off x="820325" y="277850"/>
              <a:ext cx="4445400" cy="1230600"/>
            </a:xfrm>
            <a:prstGeom prst="rect">
              <a:avLst/>
            </a:prstGeom>
            <a:solidFill>
              <a:srgbClr val="CECFCE"/>
            </a:solidFill>
            <a:ln w="19050" cap="flat" cmpd="sng">
              <a:solidFill>
                <a:srgbClr val="CFCEC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" name="Google Shape;115;g3a5a196f3d4_1_0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3a5a196f3d4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4847" y="1256613"/>
            <a:ext cx="8213153" cy="58316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l="1498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3a9be8309bf_0_0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Alcances del Proyecto</a:t>
            </a:r>
            <a:endParaRPr sz="3600" b="1" i="0" u="none" strike="noStrike" cap="none">
              <a:solidFill>
                <a:schemeClr val="dk1"/>
              </a:solidFill>
            </a:endParaRPr>
          </a:p>
        </p:txBody>
      </p:sp>
      <p:grpSp>
        <p:nvGrpSpPr>
          <p:cNvPr id="123" name="Google Shape;123;g3a9be8309bf_0_0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24" name="Google Shape;124;g3a9be8309bf_0_0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304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g3a9be8309bf_0_0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g3a9be8309bf_0_0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452541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Font typeface="Arial" panose="020B0604020202020204" pitchFamily="34" charset="0"/>
                <a:buChar char="•"/>
              </a:pPr>
              <a:r>
                <a:rPr lang="en-US" sz="2158" b="1" dirty="0">
                  <a:solidFill>
                    <a:srgbClr val="161613"/>
                  </a:solidFill>
                </a:rPr>
                <a:t>App </a:t>
              </a:r>
              <a:r>
                <a:rPr lang="en-US" sz="2158" b="1" dirty="0" err="1">
                  <a:solidFill>
                    <a:srgbClr val="161613"/>
                  </a:solidFill>
                </a:rPr>
                <a:t>funcional</a:t>
              </a:r>
              <a:r>
                <a:rPr lang="en-US" sz="2158" b="1" dirty="0">
                  <a:solidFill>
                    <a:srgbClr val="161613"/>
                  </a:solidFill>
                </a:rPr>
                <a:t>, API y Base de </a:t>
              </a:r>
              <a:r>
                <a:rPr lang="en-US" sz="2158" b="1" dirty="0" err="1">
                  <a:solidFill>
                    <a:srgbClr val="161613"/>
                  </a:solidFill>
                </a:rPr>
                <a:t>datos</a:t>
              </a:r>
              <a:endParaRPr sz="2158" b="1" dirty="0">
                <a:solidFill>
                  <a:srgbClr val="161613"/>
                </a:solidFill>
              </a:endParaRPr>
            </a:p>
            <a:p>
              <a:pPr marL="836284" lvl="0" indent="-34290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sz="2158" b="1" dirty="0">
                <a:solidFill>
                  <a:srgbClr val="161613"/>
                </a:solidFill>
              </a:endParaRPr>
            </a:p>
            <a:p>
              <a:pPr marL="452541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Font typeface="Arial" panose="020B0604020202020204" pitchFamily="34" charset="0"/>
                <a:buChar char="•"/>
              </a:pPr>
              <a:r>
                <a:rPr lang="en-US" sz="2158" b="1" dirty="0">
                  <a:solidFill>
                    <a:srgbClr val="161613"/>
                  </a:solidFill>
                </a:rPr>
                <a:t>OCR </a:t>
              </a:r>
              <a:r>
                <a:rPr lang="en-US" sz="2158" b="1" dirty="0" err="1">
                  <a:solidFill>
                    <a:srgbClr val="161613"/>
                  </a:solidFill>
                </a:rPr>
                <a:t>integrado</a:t>
              </a:r>
              <a:r>
                <a:rPr lang="en-US" sz="2158" b="1" dirty="0">
                  <a:solidFill>
                    <a:srgbClr val="161613"/>
                  </a:solidFill>
                </a:rPr>
                <a:t> para </a:t>
              </a:r>
              <a:r>
                <a:rPr lang="en-US" sz="2158" b="1" dirty="0" err="1">
                  <a:solidFill>
                    <a:srgbClr val="161613"/>
                  </a:solidFill>
                </a:rPr>
                <a:t>extraer</a:t>
              </a:r>
              <a:r>
                <a:rPr lang="en-US" sz="2158" b="1" dirty="0">
                  <a:solidFill>
                    <a:srgbClr val="161613"/>
                  </a:solidFill>
                </a:rPr>
                <a:t> </a:t>
              </a:r>
              <a:r>
                <a:rPr lang="en-US" sz="2158" b="1" dirty="0" err="1">
                  <a:solidFill>
                    <a:srgbClr val="161613"/>
                  </a:solidFill>
                </a:rPr>
                <a:t>datos</a:t>
              </a:r>
              <a:r>
                <a:rPr lang="en-US" sz="2158" b="1" dirty="0">
                  <a:solidFill>
                    <a:srgbClr val="161613"/>
                  </a:solidFill>
                </a:rPr>
                <a:t> y ranking </a:t>
              </a:r>
              <a:r>
                <a:rPr lang="en-US" sz="2158" b="1" dirty="0" err="1">
                  <a:solidFill>
                    <a:srgbClr val="161613"/>
                  </a:solidFill>
                </a:rPr>
                <a:t>nutricional</a:t>
              </a:r>
              <a:r>
                <a:rPr lang="en-US" sz="2158" b="1" dirty="0">
                  <a:solidFill>
                    <a:srgbClr val="161613"/>
                  </a:solidFill>
                </a:rPr>
                <a:t> </a:t>
              </a:r>
              <a:r>
                <a:rPr lang="en-US" sz="2158" b="1" dirty="0" err="1">
                  <a:solidFill>
                    <a:srgbClr val="161613"/>
                  </a:solidFill>
                </a:rPr>
                <a:t>por</a:t>
              </a:r>
              <a:r>
                <a:rPr lang="en-US" sz="2158" b="1" dirty="0">
                  <a:solidFill>
                    <a:srgbClr val="161613"/>
                  </a:solidFill>
                </a:rPr>
                <a:t> </a:t>
              </a:r>
              <a:r>
                <a:rPr lang="en-US" sz="2158" b="1" dirty="0" err="1">
                  <a:solidFill>
                    <a:srgbClr val="161613"/>
                  </a:solidFill>
                </a:rPr>
                <a:t>categoría</a:t>
              </a:r>
              <a:endParaRPr sz="2158" b="1" dirty="0">
                <a:solidFill>
                  <a:srgbClr val="161613"/>
                </a:solidFill>
              </a:endParaRPr>
            </a:p>
            <a:p>
              <a:pPr marL="836284" lvl="0" indent="-34290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sz="2158" b="1" dirty="0">
                <a:solidFill>
                  <a:srgbClr val="161613"/>
                </a:solidFill>
              </a:endParaRPr>
            </a:p>
            <a:p>
              <a:pPr marL="452541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Font typeface="Arial" panose="020B0604020202020204" pitchFamily="34" charset="0"/>
                <a:buChar char="•"/>
              </a:pPr>
              <a:r>
                <a:rPr lang="en-US" sz="2158" b="1" dirty="0" err="1">
                  <a:solidFill>
                    <a:srgbClr val="161613"/>
                  </a:solidFill>
                </a:rPr>
                <a:t>Entregables</a:t>
              </a:r>
              <a:r>
                <a:rPr lang="en-US" sz="2158" b="1" dirty="0">
                  <a:solidFill>
                    <a:srgbClr val="161613"/>
                  </a:solidFill>
                </a:rPr>
                <a:t>: APK </a:t>
              </a:r>
              <a:r>
                <a:rPr lang="en-US" sz="2158" b="1" dirty="0" err="1">
                  <a:solidFill>
                    <a:srgbClr val="161613"/>
                  </a:solidFill>
                </a:rPr>
                <a:t>inicial</a:t>
              </a:r>
              <a:r>
                <a:rPr lang="en-US" sz="2158" b="1" dirty="0">
                  <a:solidFill>
                    <a:srgbClr val="161613"/>
                  </a:solidFill>
                </a:rPr>
                <a:t> + manual de </a:t>
              </a:r>
              <a:r>
                <a:rPr lang="en-US" sz="2158" b="1" dirty="0" err="1">
                  <a:solidFill>
                    <a:srgbClr val="161613"/>
                  </a:solidFill>
                </a:rPr>
                <a:t>usuario</a:t>
              </a:r>
              <a:r>
                <a:rPr lang="en-US" sz="2158" b="1" dirty="0">
                  <a:solidFill>
                    <a:srgbClr val="161613"/>
                  </a:solidFill>
                </a:rPr>
                <a:t> y </a:t>
              </a:r>
              <a:r>
                <a:rPr lang="en-US" sz="2158" b="1" dirty="0" err="1">
                  <a:solidFill>
                    <a:srgbClr val="161613"/>
                  </a:solidFill>
                </a:rPr>
                <a:t>documentación</a:t>
              </a:r>
              <a:r>
                <a:rPr lang="en-US" sz="2158" b="1" dirty="0">
                  <a:solidFill>
                    <a:srgbClr val="161613"/>
                  </a:solidFill>
                </a:rPr>
                <a:t> </a:t>
              </a:r>
              <a:r>
                <a:rPr lang="en-US" sz="2158" b="1" dirty="0" err="1">
                  <a:solidFill>
                    <a:srgbClr val="161613"/>
                  </a:solidFill>
                </a:rPr>
                <a:t>técnica</a:t>
              </a:r>
              <a:endParaRPr sz="2158" b="1" dirty="0">
                <a:solidFill>
                  <a:srgbClr val="161613"/>
                </a:solidFill>
              </a:endParaRPr>
            </a:p>
            <a:p>
              <a:pPr marL="836284" lvl="0" indent="-34290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sz="2158" b="1" dirty="0">
                <a:solidFill>
                  <a:srgbClr val="161613"/>
                </a:solidFill>
              </a:endParaRPr>
            </a:p>
            <a:p>
              <a:pPr marL="452541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158"/>
                <a:buFont typeface="Arial" panose="020B0604020202020204" pitchFamily="34" charset="0"/>
                <a:buChar char="•"/>
              </a:pPr>
              <a:r>
                <a:rPr lang="en-US" sz="2158" b="1" dirty="0" err="1">
                  <a:solidFill>
                    <a:schemeClr val="dk1"/>
                  </a:solidFill>
                </a:rPr>
                <a:t>Versión</a:t>
              </a:r>
              <a:r>
                <a:rPr lang="en-US" sz="2158" b="1" dirty="0">
                  <a:solidFill>
                    <a:schemeClr val="dk1"/>
                  </a:solidFill>
                </a:rPr>
                <a:t> </a:t>
              </a:r>
              <a:r>
                <a:rPr lang="en-US" sz="2158" b="1" dirty="0" err="1">
                  <a:solidFill>
                    <a:schemeClr val="dk1"/>
                  </a:solidFill>
                </a:rPr>
                <a:t>inicial</a:t>
              </a:r>
              <a:r>
                <a:rPr lang="en-US" sz="2158" b="1" dirty="0">
                  <a:solidFill>
                    <a:schemeClr val="dk1"/>
                  </a:solidFill>
                </a:rPr>
                <a:t> </a:t>
              </a:r>
              <a:r>
                <a:rPr lang="en-US" sz="2158" b="1" dirty="0" err="1">
                  <a:solidFill>
                    <a:schemeClr val="dk1"/>
                  </a:solidFill>
                </a:rPr>
                <a:t>enfocada</a:t>
              </a:r>
              <a:r>
                <a:rPr lang="en-US" sz="2158" b="1" dirty="0">
                  <a:solidFill>
                    <a:schemeClr val="dk1"/>
                  </a:solidFill>
                </a:rPr>
                <a:t> </a:t>
              </a:r>
              <a:r>
                <a:rPr lang="en-US" sz="2158" b="1" dirty="0" err="1">
                  <a:solidFill>
                    <a:schemeClr val="dk1"/>
                  </a:solidFill>
                </a:rPr>
                <a:t>en</a:t>
              </a:r>
              <a:r>
                <a:rPr lang="en-US" sz="2158" b="1" dirty="0">
                  <a:solidFill>
                    <a:schemeClr val="dk1"/>
                  </a:solidFill>
                </a:rPr>
                <a:t> </a:t>
              </a:r>
              <a:r>
                <a:rPr lang="en-US" sz="2158" b="1" dirty="0" err="1">
                  <a:solidFill>
                    <a:schemeClr val="dk1"/>
                  </a:solidFill>
                </a:rPr>
                <a:t>lácteos</a:t>
              </a:r>
              <a:r>
                <a:rPr lang="en-US" sz="2158" b="1" dirty="0">
                  <a:solidFill>
                    <a:schemeClr val="dk1"/>
                  </a:solidFill>
                </a:rPr>
                <a:t> y </a:t>
              </a:r>
              <a:r>
                <a:rPr lang="en-US" sz="2158" b="1" dirty="0" err="1">
                  <a:solidFill>
                    <a:schemeClr val="dk1"/>
                  </a:solidFill>
                </a:rPr>
                <a:t>aún</a:t>
              </a:r>
              <a:r>
                <a:rPr lang="en-US" sz="2158" b="1" dirty="0">
                  <a:solidFill>
                    <a:schemeClr val="dk1"/>
                  </a:solidFill>
                </a:rPr>
                <a:t> no </a:t>
              </a:r>
              <a:r>
                <a:rPr lang="en-US" sz="2158" b="1" dirty="0" err="1">
                  <a:solidFill>
                    <a:schemeClr val="dk1"/>
                  </a:solidFill>
                </a:rPr>
                <a:t>publicada</a:t>
              </a:r>
              <a:r>
                <a:rPr lang="en-US" sz="2158" b="1" dirty="0">
                  <a:solidFill>
                    <a:schemeClr val="dk1"/>
                  </a:solidFill>
                </a:rPr>
                <a:t> </a:t>
              </a:r>
              <a:r>
                <a:rPr lang="en-US" sz="2158" b="1" dirty="0" err="1">
                  <a:solidFill>
                    <a:schemeClr val="dk1"/>
                  </a:solidFill>
                </a:rPr>
                <a:t>en</a:t>
              </a:r>
              <a:r>
                <a:rPr lang="en-US" sz="2158" b="1" dirty="0">
                  <a:solidFill>
                    <a:schemeClr val="dk1"/>
                  </a:solidFill>
                </a:rPr>
                <a:t> tiendas</a:t>
              </a:r>
              <a:endParaRPr sz="16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127" name="Google Shape;127;g3a9be8309bf_0_0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3a9be8309bf_0_0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l="84478" t="79950" r="2228" b="6996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l="14980"/>
          <a:stretch/>
        </p:blipFill>
        <p:spPr>
          <a:xfrm>
            <a:off x="2" y="0"/>
            <a:ext cx="5814025" cy="82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a9be8309bf_0_16"/>
          <p:cNvSpPr/>
          <p:nvPr/>
        </p:nvSpPr>
        <p:spPr>
          <a:xfrm>
            <a:off x="6488801" y="537213"/>
            <a:ext cx="74439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6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Limitaciones del Proyecto</a:t>
            </a:r>
            <a:endParaRPr sz="3600" b="1" i="0" u="none" strike="noStrike" cap="none">
              <a:solidFill>
                <a:schemeClr val="dk1"/>
              </a:solidFill>
            </a:endParaRPr>
          </a:p>
        </p:txBody>
      </p:sp>
      <p:grpSp>
        <p:nvGrpSpPr>
          <p:cNvPr id="135" name="Google Shape;135;g3a9be8309bf_0_16"/>
          <p:cNvGrpSpPr/>
          <p:nvPr/>
        </p:nvGrpSpPr>
        <p:grpSpPr>
          <a:xfrm>
            <a:off x="6488789" y="1372435"/>
            <a:ext cx="7556400" cy="5359500"/>
            <a:chOff x="6329739" y="1864085"/>
            <a:chExt cx="7556400" cy="5359500"/>
          </a:xfrm>
        </p:grpSpPr>
        <p:sp>
          <p:nvSpPr>
            <p:cNvPr id="136" name="Google Shape;136;g3a9be8309bf_0_16"/>
            <p:cNvSpPr/>
            <p:nvPr/>
          </p:nvSpPr>
          <p:spPr>
            <a:xfrm>
              <a:off x="6329739" y="1864085"/>
              <a:ext cx="7556400" cy="5359500"/>
            </a:xfrm>
            <a:prstGeom prst="roundRect">
              <a:avLst>
                <a:gd name="adj" fmla="val 1346"/>
              </a:avLst>
            </a:prstGeom>
            <a:solidFill>
              <a:srgbClr val="F9F8F5"/>
            </a:solidFill>
            <a:ln w="30475" cap="flat" cmpd="sng">
              <a:solidFill>
                <a:srgbClr val="D3D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g3a9be8309bf_0_16"/>
            <p:cNvSpPr/>
            <p:nvPr/>
          </p:nvSpPr>
          <p:spPr>
            <a:xfrm>
              <a:off x="6329739" y="1864085"/>
              <a:ext cx="121800" cy="5359500"/>
            </a:xfrm>
            <a:prstGeom prst="roundRect">
              <a:avLst>
                <a:gd name="adj" fmla="val 27907"/>
              </a:avLst>
            </a:prstGeom>
            <a:solidFill>
              <a:srgbClr val="9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3a9be8309bf_0_16"/>
            <p:cNvSpPr/>
            <p:nvPr/>
          </p:nvSpPr>
          <p:spPr>
            <a:xfrm>
              <a:off x="6445100" y="2187299"/>
              <a:ext cx="7325700" cy="448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433496" lvl="0" indent="-342900" algn="l" rtl="0">
                <a:spcBef>
                  <a:spcPts val="0"/>
                </a:spcBef>
                <a:spcAft>
                  <a:spcPts val="0"/>
                </a:spcAft>
                <a:buClr>
                  <a:srgbClr val="161613"/>
                </a:buClr>
                <a:buSzPts val="2458"/>
                <a:buFont typeface="Arial" panose="020B0604020202020204" pitchFamily="34" charset="0"/>
                <a:buChar char="•"/>
              </a:pPr>
              <a:r>
                <a:rPr lang="en-US" sz="2458" b="1" dirty="0">
                  <a:solidFill>
                    <a:schemeClr val="dk1"/>
                  </a:solidFill>
                </a:rPr>
                <a:t>No es </a:t>
              </a:r>
              <a:r>
                <a:rPr lang="en-US" sz="2458" b="1" dirty="0" err="1">
                  <a:solidFill>
                    <a:schemeClr val="dk1"/>
                  </a:solidFill>
                </a:rPr>
                <a:t>asesoría</a:t>
              </a:r>
              <a:r>
                <a:rPr lang="en-US" sz="2458" b="1" dirty="0">
                  <a:solidFill>
                    <a:schemeClr val="dk1"/>
                  </a:solidFill>
                </a:rPr>
                <a:t> </a:t>
              </a:r>
              <a:r>
                <a:rPr lang="en-US" sz="2458" b="1" dirty="0" err="1">
                  <a:solidFill>
                    <a:schemeClr val="dk1"/>
                  </a:solidFill>
                </a:rPr>
                <a:t>médica</a:t>
              </a:r>
              <a:r>
                <a:rPr lang="en-US" sz="2458" b="1" dirty="0">
                  <a:solidFill>
                    <a:schemeClr val="dk1"/>
                  </a:solidFill>
                </a:rPr>
                <a:t> </a:t>
              </a:r>
              <a:r>
                <a:rPr lang="en-US" sz="2458" b="1" dirty="0" err="1">
                  <a:solidFill>
                    <a:schemeClr val="dk1"/>
                  </a:solidFill>
                </a:rPr>
                <a:t>ni</a:t>
              </a:r>
              <a:r>
                <a:rPr lang="en-US" sz="2458" b="1" dirty="0">
                  <a:solidFill>
                    <a:schemeClr val="dk1"/>
                  </a:solidFill>
                </a:rPr>
                <a:t> </a:t>
              </a:r>
              <a:r>
                <a:rPr lang="en-US" sz="2458" b="1" dirty="0" err="1">
                  <a:solidFill>
                    <a:schemeClr val="dk1"/>
                  </a:solidFill>
                </a:rPr>
                <a:t>reemplaza</a:t>
              </a:r>
              <a:r>
                <a:rPr lang="en-US" sz="2458" b="1" dirty="0">
                  <a:solidFill>
                    <a:schemeClr val="dk1"/>
                  </a:solidFill>
                </a:rPr>
                <a:t> a un </a:t>
              </a:r>
              <a:r>
                <a:rPr lang="en-US" sz="2458" b="1" dirty="0" err="1">
                  <a:solidFill>
                    <a:schemeClr val="dk1"/>
                  </a:solidFill>
                </a:rPr>
                <a:t>profesional</a:t>
              </a:r>
              <a:endParaRPr sz="2458" b="1" dirty="0">
                <a:solidFill>
                  <a:schemeClr val="dk1"/>
                </a:solidFill>
              </a:endParaRPr>
            </a:p>
            <a:p>
              <a:pPr marL="836284" lvl="0" indent="-34290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endParaRPr sz="2458" b="1" dirty="0">
                <a:solidFill>
                  <a:schemeClr val="dk1"/>
                </a:solidFill>
              </a:endParaRPr>
            </a:p>
            <a:p>
              <a:pPr marL="433496" lvl="0" indent="-342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58"/>
                <a:buFont typeface="Arial" panose="020B0604020202020204" pitchFamily="34" charset="0"/>
                <a:buChar char="•"/>
              </a:pPr>
              <a:r>
                <a:rPr lang="en-US" sz="2458" b="1" dirty="0" err="1">
                  <a:solidFill>
                    <a:schemeClr val="dk1"/>
                  </a:solidFill>
                </a:rPr>
                <a:t>Precisión</a:t>
              </a:r>
              <a:r>
                <a:rPr lang="en-US" sz="2458" b="1" dirty="0">
                  <a:solidFill>
                    <a:schemeClr val="dk1"/>
                  </a:solidFill>
                </a:rPr>
                <a:t> </a:t>
              </a:r>
              <a:r>
                <a:rPr lang="en-US" sz="2458" b="1" dirty="0" err="1">
                  <a:solidFill>
                    <a:schemeClr val="dk1"/>
                  </a:solidFill>
                </a:rPr>
                <a:t>dependiente</a:t>
              </a:r>
              <a:r>
                <a:rPr lang="en-US" sz="2458" b="1" dirty="0">
                  <a:solidFill>
                    <a:schemeClr val="dk1"/>
                  </a:solidFill>
                </a:rPr>
                <a:t> de </a:t>
              </a:r>
              <a:r>
                <a:rPr lang="en-US" sz="2458" b="1" dirty="0" err="1">
                  <a:solidFill>
                    <a:schemeClr val="dk1"/>
                  </a:solidFill>
                </a:rPr>
                <a:t>calidad</a:t>
              </a:r>
              <a:r>
                <a:rPr lang="en-US" sz="2458" b="1" dirty="0">
                  <a:solidFill>
                    <a:schemeClr val="dk1"/>
                  </a:solidFill>
                </a:rPr>
                <a:t>/</a:t>
              </a:r>
              <a:r>
                <a:rPr lang="en-US" sz="2458" b="1" dirty="0" err="1">
                  <a:solidFill>
                    <a:schemeClr val="dk1"/>
                  </a:solidFill>
                </a:rPr>
                <a:t>formato</a:t>
              </a:r>
              <a:r>
                <a:rPr lang="en-US" sz="2458" b="1" dirty="0">
                  <a:solidFill>
                    <a:schemeClr val="dk1"/>
                  </a:solidFill>
                </a:rPr>
                <a:t> de la </a:t>
              </a:r>
              <a:r>
                <a:rPr lang="en-US" sz="2458" b="1" dirty="0" err="1">
                  <a:solidFill>
                    <a:schemeClr val="dk1"/>
                  </a:solidFill>
                </a:rPr>
                <a:t>etiqueta</a:t>
              </a:r>
              <a:r>
                <a:rPr lang="en-US" sz="2458" b="1" dirty="0">
                  <a:solidFill>
                    <a:schemeClr val="dk1"/>
                  </a:solidFill>
                </a:rPr>
                <a:t> (OCR)</a:t>
              </a:r>
              <a:endParaRPr sz="2458" b="1" dirty="0">
                <a:solidFill>
                  <a:srgbClr val="161613"/>
                </a:solidFill>
              </a:endParaRPr>
            </a:p>
          </p:txBody>
        </p:sp>
      </p:grpSp>
      <p:pic>
        <p:nvPicPr>
          <p:cNvPr id="139" name="Google Shape;139;g3a9be8309bf_0_16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0775" y="391975"/>
            <a:ext cx="3430025" cy="8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3a9be8309bf_0_16" title="Gemini_Generated_Image_3pvqfk3pvqfk3pvq.png"/>
          <p:cNvPicPr preferRelativeResize="0"/>
          <p:nvPr/>
        </p:nvPicPr>
        <p:blipFill rotWithShape="1">
          <a:blip r:embed="rId3">
            <a:alphaModFix/>
          </a:blip>
          <a:srcRect l="84478" t="79950" r="2228" b="6996"/>
          <a:stretch/>
        </p:blipFill>
        <p:spPr>
          <a:xfrm>
            <a:off x="4833875" y="7044625"/>
            <a:ext cx="909074" cy="107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8f2a8589d1_0_55"/>
          <p:cNvSpPr/>
          <p:nvPr/>
        </p:nvSpPr>
        <p:spPr>
          <a:xfrm>
            <a:off x="6280200" y="1160625"/>
            <a:ext cx="80385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50"/>
              <a:buFont typeface="DM Sans Medium"/>
              <a:buNone/>
            </a:pPr>
            <a:r>
              <a:rPr lang="en-US" sz="355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Metodologia </a:t>
            </a:r>
            <a:r>
              <a:rPr lang="en-US" sz="355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Cascada</a:t>
            </a:r>
            <a:endParaRPr sz="3550" b="1" i="0" u="none" strike="noStrike" cap="none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6" name="Google Shape;146;g38f2a8589d1_0_55"/>
          <p:cNvSpPr txBox="1"/>
          <p:nvPr/>
        </p:nvSpPr>
        <p:spPr>
          <a:xfrm>
            <a:off x="6789450" y="2094800"/>
            <a:ext cx="7020000" cy="3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Modelo secuencial y estructurado.</a:t>
            </a:r>
            <a:endParaRPr sz="22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Cada fase se completa antes de pasar a la siguiente.</a:t>
            </a:r>
            <a:endParaRPr sz="22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Ideal para proyectos de corto plazo y con objetivos bien definidos.</a:t>
            </a:r>
            <a:endParaRPr sz="22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Permite un desarrollo ordenado y con bajo margen de error.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147" name="Google Shape;147;g38f2a8589d1_0_55" title="METODOLOGIA-removebg-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3775" y="909689"/>
            <a:ext cx="5765575" cy="64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8f2a8589d1_0_55" title="Gemini_Generated_Image_4hy31t4hy31t4hy3-removebg-preview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145925" y="114125"/>
            <a:ext cx="2166925" cy="5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Personalizado</PresentationFormat>
  <Paragraphs>95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Calibri</vt:lpstr>
      <vt:lpstr>Arial</vt:lpstr>
      <vt:lpstr>Inter</vt:lpstr>
      <vt:lpstr>DM Sans Medium</vt:lpstr>
      <vt:lpstr>DM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ALONSO . SOTO URBINA</cp:lastModifiedBy>
  <cp:revision>1</cp:revision>
  <dcterms:created xsi:type="dcterms:W3CDTF">2025-09-02T23:56:43Z</dcterms:created>
  <dcterms:modified xsi:type="dcterms:W3CDTF">2025-12-01T02:11:09Z</dcterms:modified>
</cp:coreProperties>
</file>